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59" r:id="rId5"/>
    <p:sldId id="258" r:id="rId6"/>
    <p:sldId id="260" r:id="rId7"/>
    <p:sldId id="261" r:id="rId8"/>
    <p:sldId id="263" r:id="rId9"/>
    <p:sldId id="274" r:id="rId10"/>
    <p:sldId id="275" r:id="rId11"/>
    <p:sldId id="276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7B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chhita Handa" userId="356cbcd3-7ae8-456d-852a-d05944af765c" providerId="ADAL" clId="{CD927698-9CB2-4DBA-AA8B-6DF449A4BEFA}"/>
    <pc:docChg chg="modSld">
      <pc:chgData name="Ichhita Handa" userId="356cbcd3-7ae8-456d-852a-d05944af765c" providerId="ADAL" clId="{CD927698-9CB2-4DBA-AA8B-6DF449A4BEFA}" dt="2024-09-20T09:54:50.792" v="10" actId="20577"/>
      <pc:docMkLst>
        <pc:docMk/>
      </pc:docMkLst>
      <pc:sldChg chg="modSp mod">
        <pc:chgData name="Ichhita Handa" userId="356cbcd3-7ae8-456d-852a-d05944af765c" providerId="ADAL" clId="{CD927698-9CB2-4DBA-AA8B-6DF449A4BEFA}" dt="2024-09-20T09:54:50.792" v="10" actId="20577"/>
        <pc:sldMkLst>
          <pc:docMk/>
          <pc:sldMk cId="3131202925" sldId="257"/>
        </pc:sldMkLst>
        <pc:spChg chg="mod">
          <ac:chgData name="Ichhita Handa" userId="356cbcd3-7ae8-456d-852a-d05944af765c" providerId="ADAL" clId="{CD927698-9CB2-4DBA-AA8B-6DF449A4BEFA}" dt="2024-09-20T09:54:50.792" v="10" actId="20577"/>
          <ac:spMkLst>
            <pc:docMk/>
            <pc:sldMk cId="3131202925" sldId="257"/>
            <ac:spMk id="3" creationId="{E045755B-81E6-53C4-127E-18D77C56E2E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470BF0-F5CE-4800-B786-34BC1BE3CC75}" type="doc">
      <dgm:prSet loTypeId="urn:microsoft.com/office/officeart/2011/layout/CircleProcess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IN"/>
        </a:p>
      </dgm:t>
    </dgm:pt>
    <dgm:pt modelId="{4D59D156-282F-4E4F-87D2-AB0F57F18E7D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Passive architecture design</a:t>
          </a:r>
          <a:endParaRPr lang="en-IN" sz="1400" dirty="0">
            <a:solidFill>
              <a:schemeClr val="bg1"/>
            </a:solidFill>
          </a:endParaRPr>
        </a:p>
      </dgm:t>
    </dgm:pt>
    <dgm:pt modelId="{DE3DD63F-17C2-4373-9AAC-5D9701A5B5EB}" type="parTrans" cxnId="{338DAA31-B238-4AD9-B5E6-DAAFC7400B84}">
      <dgm:prSet/>
      <dgm:spPr/>
      <dgm:t>
        <a:bodyPr/>
        <a:lstStyle/>
        <a:p>
          <a:endParaRPr lang="en-IN"/>
        </a:p>
      </dgm:t>
    </dgm:pt>
    <dgm:pt modelId="{0FD75DFC-0830-4B9D-A869-80856830143B}" type="sibTrans" cxnId="{338DAA31-B238-4AD9-B5E6-DAAFC7400B84}">
      <dgm:prSet/>
      <dgm:spPr/>
      <dgm:t>
        <a:bodyPr/>
        <a:lstStyle/>
        <a:p>
          <a:endParaRPr lang="en-IN"/>
        </a:p>
      </dgm:t>
    </dgm:pt>
    <dgm:pt modelId="{25B9D707-10FE-43B3-8C9B-5271ED8B917F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Energy management</a:t>
          </a:r>
          <a:endParaRPr lang="en-IN" sz="1400" dirty="0">
            <a:solidFill>
              <a:schemeClr val="bg1"/>
            </a:solidFill>
          </a:endParaRPr>
        </a:p>
      </dgm:t>
    </dgm:pt>
    <dgm:pt modelId="{B4DBA3F0-32D6-429F-9131-7318DBDD0713}" type="parTrans" cxnId="{CCE9D8BA-0543-4B95-9768-761E8D354F5F}">
      <dgm:prSet/>
      <dgm:spPr/>
      <dgm:t>
        <a:bodyPr/>
        <a:lstStyle/>
        <a:p>
          <a:endParaRPr lang="en-IN"/>
        </a:p>
      </dgm:t>
    </dgm:pt>
    <dgm:pt modelId="{8AE06A76-EED5-47E6-9456-6894EBDB1C2E}" type="sibTrans" cxnId="{CCE9D8BA-0543-4B95-9768-761E8D354F5F}">
      <dgm:prSet/>
      <dgm:spPr/>
      <dgm:t>
        <a:bodyPr/>
        <a:lstStyle/>
        <a:p>
          <a:endParaRPr lang="en-IN"/>
        </a:p>
      </dgm:t>
    </dgm:pt>
    <dgm:pt modelId="{99D834E7-894D-4AC9-B918-53E660560706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Sustainable building materials/technologies</a:t>
          </a:r>
          <a:endParaRPr lang="en-IN" sz="1400" dirty="0">
            <a:solidFill>
              <a:schemeClr val="bg1"/>
            </a:solidFill>
          </a:endParaRPr>
        </a:p>
      </dgm:t>
    </dgm:pt>
    <dgm:pt modelId="{FDC6F6E8-F18D-4252-9B69-9E963792A991}" type="parTrans" cxnId="{D1358682-C126-476F-9F6F-47519311418B}">
      <dgm:prSet/>
      <dgm:spPr/>
      <dgm:t>
        <a:bodyPr/>
        <a:lstStyle/>
        <a:p>
          <a:endParaRPr lang="en-IN"/>
        </a:p>
      </dgm:t>
    </dgm:pt>
    <dgm:pt modelId="{E23D4256-4101-4CA2-B6CE-8687DC2B9D03}" type="sibTrans" cxnId="{D1358682-C126-476F-9F6F-47519311418B}">
      <dgm:prSet/>
      <dgm:spPr/>
      <dgm:t>
        <a:bodyPr/>
        <a:lstStyle/>
        <a:p>
          <a:endParaRPr lang="en-IN"/>
        </a:p>
      </dgm:t>
    </dgm:pt>
    <dgm:pt modelId="{A95D4C4E-DAD1-4A35-81AD-250FBDD9329F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Integrated water management</a:t>
          </a:r>
          <a:endParaRPr lang="en-IN" sz="1400" dirty="0">
            <a:solidFill>
              <a:schemeClr val="bg1"/>
            </a:solidFill>
          </a:endParaRPr>
        </a:p>
      </dgm:t>
    </dgm:pt>
    <dgm:pt modelId="{907F1236-F538-404B-AFBB-2E9B3C1EBDC1}" type="parTrans" cxnId="{7034E2FC-11BA-4E13-83C4-ECB0333A66AD}">
      <dgm:prSet/>
      <dgm:spPr/>
      <dgm:t>
        <a:bodyPr/>
        <a:lstStyle/>
        <a:p>
          <a:endParaRPr lang="en-IN"/>
        </a:p>
      </dgm:t>
    </dgm:pt>
    <dgm:pt modelId="{4047EFD8-7E26-49E2-8CED-1B7341CCA2A9}" type="sibTrans" cxnId="{7034E2FC-11BA-4E13-83C4-ECB0333A66AD}">
      <dgm:prSet/>
      <dgm:spPr/>
      <dgm:t>
        <a:bodyPr/>
        <a:lstStyle/>
        <a:p>
          <a:endParaRPr lang="en-IN"/>
        </a:p>
      </dgm:t>
    </dgm:pt>
    <dgm:pt modelId="{54D1C7E5-1F74-40BF-9E83-5358B05B1BCC}" type="pres">
      <dgm:prSet presAssocID="{2E470BF0-F5CE-4800-B786-34BC1BE3CC75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A608F74D-07FE-4BBD-BCE6-2E2E2F107AE3}" type="pres">
      <dgm:prSet presAssocID="{A95D4C4E-DAD1-4A35-81AD-250FBDD9329F}" presName="Accent4" presStyleCnt="0"/>
      <dgm:spPr/>
    </dgm:pt>
    <dgm:pt modelId="{4849C34C-16C4-44FB-B923-00DCA956A03A}" type="pres">
      <dgm:prSet presAssocID="{A95D4C4E-DAD1-4A35-81AD-250FBDD9329F}" presName="Accent" presStyleLbl="node1" presStyleIdx="0" presStyleCnt="4" custLinFactNeighborX="-4343" custLinFactNeighborY="15468"/>
      <dgm:spPr>
        <a:solidFill>
          <a:schemeClr val="accent4">
            <a:lumMod val="60000"/>
            <a:lumOff val="40000"/>
          </a:schemeClr>
        </a:solidFill>
      </dgm:spPr>
    </dgm:pt>
    <dgm:pt modelId="{AD4888F7-1A0D-4030-A896-C0DFAD5451C2}" type="pres">
      <dgm:prSet presAssocID="{A95D4C4E-DAD1-4A35-81AD-250FBDD9329F}" presName="ParentBackground4" presStyleCnt="0"/>
      <dgm:spPr/>
    </dgm:pt>
    <dgm:pt modelId="{9D3A73A7-6A88-4041-81E5-6362E40023DF}" type="pres">
      <dgm:prSet presAssocID="{A95D4C4E-DAD1-4A35-81AD-250FBDD9329F}" presName="ParentBackground" presStyleLbl="fgAcc1" presStyleIdx="0" presStyleCnt="4" custLinFactNeighborX="-1115" custLinFactNeighborY="16074"/>
      <dgm:spPr/>
    </dgm:pt>
    <dgm:pt modelId="{756DBB87-627E-4277-A162-D32B84710DCA}" type="pres">
      <dgm:prSet presAssocID="{A95D4C4E-DAD1-4A35-81AD-250FBDD9329F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44F258FB-FEE4-42CF-AFEA-D066FA5C085C}" type="pres">
      <dgm:prSet presAssocID="{99D834E7-894D-4AC9-B918-53E660560706}" presName="Accent3" presStyleCnt="0"/>
      <dgm:spPr/>
    </dgm:pt>
    <dgm:pt modelId="{FF43CAA2-A5A3-44BC-A05B-0D52ABA1A743}" type="pres">
      <dgm:prSet presAssocID="{99D834E7-894D-4AC9-B918-53E660560706}" presName="Accent" presStyleLbl="node1" presStyleIdx="1" presStyleCnt="4"/>
      <dgm:spPr>
        <a:solidFill>
          <a:schemeClr val="accent4">
            <a:lumMod val="60000"/>
            <a:lumOff val="40000"/>
          </a:schemeClr>
        </a:solidFill>
      </dgm:spPr>
    </dgm:pt>
    <dgm:pt modelId="{099A5649-A7EC-4206-9886-45D6FA7D0BC9}" type="pres">
      <dgm:prSet presAssocID="{99D834E7-894D-4AC9-B918-53E660560706}" presName="ParentBackground3" presStyleCnt="0"/>
      <dgm:spPr/>
    </dgm:pt>
    <dgm:pt modelId="{FD3D1211-5BC5-438E-AC16-699F972A98BC}" type="pres">
      <dgm:prSet presAssocID="{99D834E7-894D-4AC9-B918-53E660560706}" presName="ParentBackground" presStyleLbl="fgAcc1" presStyleIdx="1" presStyleCnt="4"/>
      <dgm:spPr/>
    </dgm:pt>
    <dgm:pt modelId="{FA530405-4FDA-4373-9BF9-D68491129D09}" type="pres">
      <dgm:prSet presAssocID="{99D834E7-894D-4AC9-B918-53E660560706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50B87D4C-07A4-41D9-9B11-2F6294C52B01}" type="pres">
      <dgm:prSet presAssocID="{25B9D707-10FE-43B3-8C9B-5271ED8B917F}" presName="Accent2" presStyleCnt="0"/>
      <dgm:spPr/>
    </dgm:pt>
    <dgm:pt modelId="{6D2540DB-BA95-4FD4-92FF-3A63807677E3}" type="pres">
      <dgm:prSet presAssocID="{25B9D707-10FE-43B3-8C9B-5271ED8B917F}" presName="Accent" presStyleLbl="node1" presStyleIdx="2" presStyleCnt="4"/>
      <dgm:spPr>
        <a:solidFill>
          <a:schemeClr val="accent4">
            <a:lumMod val="60000"/>
            <a:lumOff val="40000"/>
          </a:schemeClr>
        </a:solidFill>
      </dgm:spPr>
    </dgm:pt>
    <dgm:pt modelId="{FB703CAA-619C-4333-A970-392ED151223A}" type="pres">
      <dgm:prSet presAssocID="{25B9D707-10FE-43B3-8C9B-5271ED8B917F}" presName="ParentBackground2" presStyleCnt="0"/>
      <dgm:spPr/>
    </dgm:pt>
    <dgm:pt modelId="{23CA4B38-9A72-4C47-B404-F8A1BD9C5C8E}" type="pres">
      <dgm:prSet presAssocID="{25B9D707-10FE-43B3-8C9B-5271ED8B917F}" presName="ParentBackground" presStyleLbl="fgAcc1" presStyleIdx="2" presStyleCnt="4"/>
      <dgm:spPr/>
    </dgm:pt>
    <dgm:pt modelId="{45DE9090-1A02-462A-9EEA-D58D4F95E9A1}" type="pres">
      <dgm:prSet presAssocID="{25B9D707-10FE-43B3-8C9B-5271ED8B917F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504D7316-6A4E-4B89-ACBF-25C63A3B2F55}" type="pres">
      <dgm:prSet presAssocID="{4D59D156-282F-4E4F-87D2-AB0F57F18E7D}" presName="Accent1" presStyleCnt="0"/>
      <dgm:spPr/>
    </dgm:pt>
    <dgm:pt modelId="{C4B45C0D-8FDB-4592-A0D8-6B6EB6AABAE1}" type="pres">
      <dgm:prSet presAssocID="{4D59D156-282F-4E4F-87D2-AB0F57F18E7D}" presName="Accent" presStyleLbl="node1" presStyleIdx="3" presStyleCnt="4"/>
      <dgm:spPr>
        <a:solidFill>
          <a:schemeClr val="accent4">
            <a:lumMod val="60000"/>
            <a:lumOff val="40000"/>
          </a:schemeClr>
        </a:solidFill>
      </dgm:spPr>
    </dgm:pt>
    <dgm:pt modelId="{F2F47681-971A-40B5-91A9-77675640012E}" type="pres">
      <dgm:prSet presAssocID="{4D59D156-282F-4E4F-87D2-AB0F57F18E7D}" presName="ParentBackground1" presStyleCnt="0"/>
      <dgm:spPr/>
    </dgm:pt>
    <dgm:pt modelId="{6BD4C308-B86E-438A-966B-0D17F4EE7FF1}" type="pres">
      <dgm:prSet presAssocID="{4D59D156-282F-4E4F-87D2-AB0F57F18E7D}" presName="ParentBackground" presStyleLbl="fgAcc1" presStyleIdx="3" presStyleCnt="4"/>
      <dgm:spPr/>
    </dgm:pt>
    <dgm:pt modelId="{E580BCFF-ADFF-40C3-8420-64368A6066BC}" type="pres">
      <dgm:prSet presAssocID="{4D59D156-282F-4E4F-87D2-AB0F57F18E7D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F82D1408-5A4E-432D-AC20-A1B0A10C440A}" type="presOf" srcId="{2E470BF0-F5CE-4800-B786-34BC1BE3CC75}" destId="{54D1C7E5-1F74-40BF-9E83-5358B05B1BCC}" srcOrd="0" destOrd="0" presId="urn:microsoft.com/office/officeart/2011/layout/CircleProcess"/>
    <dgm:cxn modelId="{338DAA31-B238-4AD9-B5E6-DAAFC7400B84}" srcId="{2E470BF0-F5CE-4800-B786-34BC1BE3CC75}" destId="{4D59D156-282F-4E4F-87D2-AB0F57F18E7D}" srcOrd="0" destOrd="0" parTransId="{DE3DD63F-17C2-4373-9AAC-5D9701A5B5EB}" sibTransId="{0FD75DFC-0830-4B9D-A869-80856830143B}"/>
    <dgm:cxn modelId="{B7094A41-A84D-42A0-8D9C-62391EBB4C93}" type="presOf" srcId="{A95D4C4E-DAD1-4A35-81AD-250FBDD9329F}" destId="{756DBB87-627E-4277-A162-D32B84710DCA}" srcOrd="1" destOrd="0" presId="urn:microsoft.com/office/officeart/2011/layout/CircleProcess"/>
    <dgm:cxn modelId="{F5D60A66-39CD-49B3-B970-D953C1BBE9FA}" type="presOf" srcId="{25B9D707-10FE-43B3-8C9B-5271ED8B917F}" destId="{45DE9090-1A02-462A-9EEA-D58D4F95E9A1}" srcOrd="1" destOrd="0" presId="urn:microsoft.com/office/officeart/2011/layout/CircleProcess"/>
    <dgm:cxn modelId="{11AB8473-6488-4C3D-9563-96204D788C47}" type="presOf" srcId="{99D834E7-894D-4AC9-B918-53E660560706}" destId="{FA530405-4FDA-4373-9BF9-D68491129D09}" srcOrd="1" destOrd="0" presId="urn:microsoft.com/office/officeart/2011/layout/CircleProcess"/>
    <dgm:cxn modelId="{90322779-FB3C-463C-8DA3-538A7BBA84C7}" type="presOf" srcId="{A95D4C4E-DAD1-4A35-81AD-250FBDD9329F}" destId="{9D3A73A7-6A88-4041-81E5-6362E40023DF}" srcOrd="0" destOrd="0" presId="urn:microsoft.com/office/officeart/2011/layout/CircleProcess"/>
    <dgm:cxn modelId="{24CD9480-45BE-47C0-A02A-F564F841E4C6}" type="presOf" srcId="{25B9D707-10FE-43B3-8C9B-5271ED8B917F}" destId="{23CA4B38-9A72-4C47-B404-F8A1BD9C5C8E}" srcOrd="0" destOrd="0" presId="urn:microsoft.com/office/officeart/2011/layout/CircleProcess"/>
    <dgm:cxn modelId="{D1358682-C126-476F-9F6F-47519311418B}" srcId="{2E470BF0-F5CE-4800-B786-34BC1BE3CC75}" destId="{99D834E7-894D-4AC9-B918-53E660560706}" srcOrd="2" destOrd="0" parTransId="{FDC6F6E8-F18D-4252-9B69-9E963792A991}" sibTransId="{E23D4256-4101-4CA2-B6CE-8687DC2B9D03}"/>
    <dgm:cxn modelId="{1C748B9B-BA31-4997-8F63-3B83BF1694CC}" type="presOf" srcId="{99D834E7-894D-4AC9-B918-53E660560706}" destId="{FD3D1211-5BC5-438E-AC16-699F972A98BC}" srcOrd="0" destOrd="0" presId="urn:microsoft.com/office/officeart/2011/layout/CircleProcess"/>
    <dgm:cxn modelId="{CCE9D8BA-0543-4B95-9768-761E8D354F5F}" srcId="{2E470BF0-F5CE-4800-B786-34BC1BE3CC75}" destId="{25B9D707-10FE-43B3-8C9B-5271ED8B917F}" srcOrd="1" destOrd="0" parTransId="{B4DBA3F0-32D6-429F-9131-7318DBDD0713}" sibTransId="{8AE06A76-EED5-47E6-9456-6894EBDB1C2E}"/>
    <dgm:cxn modelId="{6AF6FFD7-232C-4E27-952C-813E7E8AB572}" type="presOf" srcId="{4D59D156-282F-4E4F-87D2-AB0F57F18E7D}" destId="{E580BCFF-ADFF-40C3-8420-64368A6066BC}" srcOrd="1" destOrd="0" presId="urn:microsoft.com/office/officeart/2011/layout/CircleProcess"/>
    <dgm:cxn modelId="{61964BEA-FB59-4F47-8A3E-38F477A6399A}" type="presOf" srcId="{4D59D156-282F-4E4F-87D2-AB0F57F18E7D}" destId="{6BD4C308-B86E-438A-966B-0D17F4EE7FF1}" srcOrd="0" destOrd="0" presId="urn:microsoft.com/office/officeart/2011/layout/CircleProcess"/>
    <dgm:cxn modelId="{7034E2FC-11BA-4E13-83C4-ECB0333A66AD}" srcId="{2E470BF0-F5CE-4800-B786-34BC1BE3CC75}" destId="{A95D4C4E-DAD1-4A35-81AD-250FBDD9329F}" srcOrd="3" destOrd="0" parTransId="{907F1236-F538-404B-AFBB-2E9B3C1EBDC1}" sibTransId="{4047EFD8-7E26-49E2-8CED-1B7341CCA2A9}"/>
    <dgm:cxn modelId="{CC7F8305-7925-4CD8-980C-044A43ABEB12}" type="presParOf" srcId="{54D1C7E5-1F74-40BF-9E83-5358B05B1BCC}" destId="{A608F74D-07FE-4BBD-BCE6-2E2E2F107AE3}" srcOrd="0" destOrd="0" presId="urn:microsoft.com/office/officeart/2011/layout/CircleProcess"/>
    <dgm:cxn modelId="{1636206B-DDE4-4BD7-9FCC-10A6C4E8B094}" type="presParOf" srcId="{A608F74D-07FE-4BBD-BCE6-2E2E2F107AE3}" destId="{4849C34C-16C4-44FB-B923-00DCA956A03A}" srcOrd="0" destOrd="0" presId="urn:microsoft.com/office/officeart/2011/layout/CircleProcess"/>
    <dgm:cxn modelId="{407B22CE-09DE-4658-9AA2-74E12501E7CA}" type="presParOf" srcId="{54D1C7E5-1F74-40BF-9E83-5358B05B1BCC}" destId="{AD4888F7-1A0D-4030-A896-C0DFAD5451C2}" srcOrd="1" destOrd="0" presId="urn:microsoft.com/office/officeart/2011/layout/CircleProcess"/>
    <dgm:cxn modelId="{5EB586B7-828D-4F39-84EC-9FDFC5B6CE2A}" type="presParOf" srcId="{AD4888F7-1A0D-4030-A896-C0DFAD5451C2}" destId="{9D3A73A7-6A88-4041-81E5-6362E40023DF}" srcOrd="0" destOrd="0" presId="urn:microsoft.com/office/officeart/2011/layout/CircleProcess"/>
    <dgm:cxn modelId="{96B98408-D7B1-43FE-B7F1-9486C07F0094}" type="presParOf" srcId="{54D1C7E5-1F74-40BF-9E83-5358B05B1BCC}" destId="{756DBB87-627E-4277-A162-D32B84710DCA}" srcOrd="2" destOrd="0" presId="urn:microsoft.com/office/officeart/2011/layout/CircleProcess"/>
    <dgm:cxn modelId="{8C8A18A0-3D03-4505-BC6B-67738C0640C5}" type="presParOf" srcId="{54D1C7E5-1F74-40BF-9E83-5358B05B1BCC}" destId="{44F258FB-FEE4-42CF-AFEA-D066FA5C085C}" srcOrd="3" destOrd="0" presId="urn:microsoft.com/office/officeart/2011/layout/CircleProcess"/>
    <dgm:cxn modelId="{519ACF9D-673B-4270-811C-FDC1D3269158}" type="presParOf" srcId="{44F258FB-FEE4-42CF-AFEA-D066FA5C085C}" destId="{FF43CAA2-A5A3-44BC-A05B-0D52ABA1A743}" srcOrd="0" destOrd="0" presId="urn:microsoft.com/office/officeart/2011/layout/CircleProcess"/>
    <dgm:cxn modelId="{F88344C9-52E2-457F-B835-56878073E31D}" type="presParOf" srcId="{54D1C7E5-1F74-40BF-9E83-5358B05B1BCC}" destId="{099A5649-A7EC-4206-9886-45D6FA7D0BC9}" srcOrd="4" destOrd="0" presId="urn:microsoft.com/office/officeart/2011/layout/CircleProcess"/>
    <dgm:cxn modelId="{8F2A586A-B5D7-4768-9884-D76B508EA605}" type="presParOf" srcId="{099A5649-A7EC-4206-9886-45D6FA7D0BC9}" destId="{FD3D1211-5BC5-438E-AC16-699F972A98BC}" srcOrd="0" destOrd="0" presId="urn:microsoft.com/office/officeart/2011/layout/CircleProcess"/>
    <dgm:cxn modelId="{629037AA-FDDB-4AA1-8539-04A87902BBF5}" type="presParOf" srcId="{54D1C7E5-1F74-40BF-9E83-5358B05B1BCC}" destId="{FA530405-4FDA-4373-9BF9-D68491129D09}" srcOrd="5" destOrd="0" presId="urn:microsoft.com/office/officeart/2011/layout/CircleProcess"/>
    <dgm:cxn modelId="{1BB6F76A-08CC-46FA-9A6C-CBC7ABE42FE7}" type="presParOf" srcId="{54D1C7E5-1F74-40BF-9E83-5358B05B1BCC}" destId="{50B87D4C-07A4-41D9-9B11-2F6294C52B01}" srcOrd="6" destOrd="0" presId="urn:microsoft.com/office/officeart/2011/layout/CircleProcess"/>
    <dgm:cxn modelId="{6395B0CB-8F13-4C3F-B129-16750A8B6A7A}" type="presParOf" srcId="{50B87D4C-07A4-41D9-9B11-2F6294C52B01}" destId="{6D2540DB-BA95-4FD4-92FF-3A63807677E3}" srcOrd="0" destOrd="0" presId="urn:microsoft.com/office/officeart/2011/layout/CircleProcess"/>
    <dgm:cxn modelId="{FCE54A87-D818-483C-B4D6-950C9A44A3A0}" type="presParOf" srcId="{54D1C7E5-1F74-40BF-9E83-5358B05B1BCC}" destId="{FB703CAA-619C-4333-A970-392ED151223A}" srcOrd="7" destOrd="0" presId="urn:microsoft.com/office/officeart/2011/layout/CircleProcess"/>
    <dgm:cxn modelId="{3E5FB4E2-1F9F-4427-8C6C-C360964F589A}" type="presParOf" srcId="{FB703CAA-619C-4333-A970-392ED151223A}" destId="{23CA4B38-9A72-4C47-B404-F8A1BD9C5C8E}" srcOrd="0" destOrd="0" presId="urn:microsoft.com/office/officeart/2011/layout/CircleProcess"/>
    <dgm:cxn modelId="{EAC25781-F84A-4762-85DF-794E7848BB9E}" type="presParOf" srcId="{54D1C7E5-1F74-40BF-9E83-5358B05B1BCC}" destId="{45DE9090-1A02-462A-9EEA-D58D4F95E9A1}" srcOrd="8" destOrd="0" presId="urn:microsoft.com/office/officeart/2011/layout/CircleProcess"/>
    <dgm:cxn modelId="{01203BD3-5664-49F7-AAE0-3964286AC300}" type="presParOf" srcId="{54D1C7E5-1F74-40BF-9E83-5358B05B1BCC}" destId="{504D7316-6A4E-4B89-ACBF-25C63A3B2F55}" srcOrd="9" destOrd="0" presId="urn:microsoft.com/office/officeart/2011/layout/CircleProcess"/>
    <dgm:cxn modelId="{306F920A-1896-4306-9D9E-B4C24DF05C97}" type="presParOf" srcId="{504D7316-6A4E-4B89-ACBF-25C63A3B2F55}" destId="{C4B45C0D-8FDB-4592-A0D8-6B6EB6AABAE1}" srcOrd="0" destOrd="0" presId="urn:microsoft.com/office/officeart/2011/layout/CircleProcess"/>
    <dgm:cxn modelId="{16E8015C-4234-4810-ACE7-838E9C217E90}" type="presParOf" srcId="{54D1C7E5-1F74-40BF-9E83-5358B05B1BCC}" destId="{F2F47681-971A-40B5-91A9-77675640012E}" srcOrd="10" destOrd="0" presId="urn:microsoft.com/office/officeart/2011/layout/CircleProcess"/>
    <dgm:cxn modelId="{6E3AEDC2-8796-44AE-A793-6988AED58830}" type="presParOf" srcId="{F2F47681-971A-40B5-91A9-77675640012E}" destId="{6BD4C308-B86E-438A-966B-0D17F4EE7FF1}" srcOrd="0" destOrd="0" presId="urn:microsoft.com/office/officeart/2011/layout/CircleProcess"/>
    <dgm:cxn modelId="{65B9E94B-4A1D-4E0F-AA13-BF6EB6E56053}" type="presParOf" srcId="{54D1C7E5-1F74-40BF-9E83-5358B05B1BCC}" destId="{E580BCFF-ADFF-40C3-8420-64368A6066BC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447764-51DB-49D2-9848-B60A3DBDB88B}" type="doc">
      <dgm:prSet loTypeId="urn:microsoft.com/office/officeart/2011/layout/CircleProcess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IN"/>
        </a:p>
      </dgm:t>
    </dgm:pt>
    <dgm:pt modelId="{222BED6A-F43E-4F61-A373-661984283F36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Site management (during construction)</a:t>
          </a:r>
          <a:endParaRPr lang="en-IN" sz="1400" dirty="0">
            <a:solidFill>
              <a:schemeClr val="bg1"/>
            </a:solidFill>
          </a:endParaRPr>
        </a:p>
      </dgm:t>
    </dgm:pt>
    <dgm:pt modelId="{71464532-C38C-4909-A9C1-4B8C2AA38FE8}" type="parTrans" cxnId="{803A7891-6E9E-45AF-AAF5-4CFDF662C0E5}">
      <dgm:prSet/>
      <dgm:spPr/>
      <dgm:t>
        <a:bodyPr/>
        <a:lstStyle/>
        <a:p>
          <a:endParaRPr lang="en-IN"/>
        </a:p>
      </dgm:t>
    </dgm:pt>
    <dgm:pt modelId="{A8CA4004-2A17-4837-B9B7-65838CBDBB26}" type="sibTrans" cxnId="{803A7891-6E9E-45AF-AAF5-4CFDF662C0E5}">
      <dgm:prSet/>
      <dgm:spPr/>
      <dgm:t>
        <a:bodyPr/>
        <a:lstStyle/>
        <a:p>
          <a:endParaRPr lang="en-IN"/>
        </a:p>
      </dgm:t>
    </dgm:pt>
    <dgm:pt modelId="{7F742E75-98F3-4C5E-B660-6A9248572F96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Renewable energy utilization</a:t>
          </a:r>
          <a:endParaRPr lang="en-IN" sz="1400" dirty="0">
            <a:solidFill>
              <a:schemeClr val="bg1"/>
            </a:solidFill>
          </a:endParaRPr>
        </a:p>
      </dgm:t>
    </dgm:pt>
    <dgm:pt modelId="{5DBB9DCE-5495-436E-A98D-CFE6FCEDDC54}" type="parTrans" cxnId="{7D1CABCF-4991-4D48-B8B7-ACBA8D3B814B}">
      <dgm:prSet/>
      <dgm:spPr/>
      <dgm:t>
        <a:bodyPr/>
        <a:lstStyle/>
        <a:p>
          <a:endParaRPr lang="en-IN"/>
        </a:p>
      </dgm:t>
    </dgm:pt>
    <dgm:pt modelId="{EFD6CA43-90BD-4BFE-A3C2-DD17219CC3EA}" type="sibTrans" cxnId="{7D1CABCF-4991-4D48-B8B7-ACBA8D3B814B}">
      <dgm:prSet/>
      <dgm:spPr/>
      <dgm:t>
        <a:bodyPr/>
        <a:lstStyle/>
        <a:p>
          <a:endParaRPr lang="en-IN"/>
        </a:p>
      </dgm:t>
    </dgm:pt>
    <dgm:pt modelId="{A90C8CA2-6171-4219-86D5-BDFEA557AFAE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Construction workers health and safety (during construction)</a:t>
          </a:r>
          <a:endParaRPr lang="en-IN" sz="1400" dirty="0">
            <a:solidFill>
              <a:schemeClr val="bg1"/>
            </a:solidFill>
          </a:endParaRPr>
        </a:p>
      </dgm:t>
    </dgm:pt>
    <dgm:pt modelId="{EE8F18AD-2E26-424D-A864-B401968BC3FA}" type="parTrans" cxnId="{B79E1287-DB95-49A3-AF80-62626E2F1B44}">
      <dgm:prSet/>
      <dgm:spPr/>
      <dgm:t>
        <a:bodyPr/>
        <a:lstStyle/>
        <a:p>
          <a:endParaRPr lang="en-IN"/>
        </a:p>
      </dgm:t>
    </dgm:pt>
    <dgm:pt modelId="{712C1088-3069-41F6-8912-566D13420D92}" type="sibTrans" cxnId="{B79E1287-DB95-49A3-AF80-62626E2F1B44}">
      <dgm:prSet/>
      <dgm:spPr/>
      <dgm:t>
        <a:bodyPr/>
        <a:lstStyle/>
        <a:p>
          <a:endParaRPr lang="en-IN"/>
        </a:p>
      </dgm:t>
    </dgm:pt>
    <dgm:pt modelId="{F2BC4B6F-51F9-459B-826C-ECB059960A94}" type="pres">
      <dgm:prSet presAssocID="{24447764-51DB-49D2-9848-B60A3DBDB88B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92DD0B9D-51A7-4872-990F-46ABACA3195F}" type="pres">
      <dgm:prSet presAssocID="{A90C8CA2-6171-4219-86D5-BDFEA557AFAE}" presName="Accent3" presStyleCnt="0"/>
      <dgm:spPr/>
    </dgm:pt>
    <dgm:pt modelId="{63478D47-5A61-410A-9B3E-BD7434202308}" type="pres">
      <dgm:prSet presAssocID="{A90C8CA2-6171-4219-86D5-BDFEA557AFAE}" presName="Accent" presStyleLbl="node1" presStyleIdx="0" presStyleCnt="3"/>
      <dgm:spPr>
        <a:solidFill>
          <a:schemeClr val="accent4">
            <a:lumMod val="60000"/>
            <a:lumOff val="40000"/>
          </a:schemeClr>
        </a:solidFill>
      </dgm:spPr>
    </dgm:pt>
    <dgm:pt modelId="{08E72DBB-46FE-401F-B294-0D3EF4347A65}" type="pres">
      <dgm:prSet presAssocID="{A90C8CA2-6171-4219-86D5-BDFEA557AFAE}" presName="ParentBackground3" presStyleCnt="0"/>
      <dgm:spPr/>
    </dgm:pt>
    <dgm:pt modelId="{80A4F721-FCEE-4855-8CF0-69E972748E60}" type="pres">
      <dgm:prSet presAssocID="{A90C8CA2-6171-4219-86D5-BDFEA557AFAE}" presName="ParentBackground" presStyleLbl="fgAcc1" presStyleIdx="0" presStyleCnt="3" custLinFactNeighborX="-578" custLinFactNeighborY="-3789"/>
      <dgm:spPr/>
    </dgm:pt>
    <dgm:pt modelId="{AC535E55-A2BF-432A-9C09-6FC8DF51690A}" type="pres">
      <dgm:prSet presAssocID="{A90C8CA2-6171-4219-86D5-BDFEA557AFAE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FE82FCC-D309-48E8-9514-A1250678D53E}" type="pres">
      <dgm:prSet presAssocID="{7F742E75-98F3-4C5E-B660-6A9248572F96}" presName="Accent2" presStyleCnt="0"/>
      <dgm:spPr/>
    </dgm:pt>
    <dgm:pt modelId="{E2EDB6BD-D70F-47AA-BC02-1EAC63FAFA3E}" type="pres">
      <dgm:prSet presAssocID="{7F742E75-98F3-4C5E-B660-6A9248572F96}" presName="Accent" presStyleLbl="node1" presStyleIdx="1" presStyleCnt="3"/>
      <dgm:spPr>
        <a:solidFill>
          <a:schemeClr val="accent4">
            <a:lumMod val="60000"/>
            <a:lumOff val="40000"/>
          </a:schemeClr>
        </a:solidFill>
      </dgm:spPr>
    </dgm:pt>
    <dgm:pt modelId="{CA57666B-22E4-4D93-9F98-BD544BF41908}" type="pres">
      <dgm:prSet presAssocID="{7F742E75-98F3-4C5E-B660-6A9248572F96}" presName="ParentBackground2" presStyleCnt="0"/>
      <dgm:spPr/>
    </dgm:pt>
    <dgm:pt modelId="{F97FAC7C-0EDC-422A-B5D3-DC0CC003EC32}" type="pres">
      <dgm:prSet presAssocID="{7F742E75-98F3-4C5E-B660-6A9248572F96}" presName="ParentBackground" presStyleLbl="fgAcc1" presStyleIdx="1" presStyleCnt="3"/>
      <dgm:spPr/>
    </dgm:pt>
    <dgm:pt modelId="{8A2E186F-0B54-49C1-9B1D-4017CBA4B66E}" type="pres">
      <dgm:prSet presAssocID="{7F742E75-98F3-4C5E-B660-6A9248572F96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DAFD2FCF-FDBD-4F8A-9259-8126F8D0D7BD}" type="pres">
      <dgm:prSet presAssocID="{222BED6A-F43E-4F61-A373-661984283F36}" presName="Accent1" presStyleCnt="0"/>
      <dgm:spPr/>
    </dgm:pt>
    <dgm:pt modelId="{A072220D-EE61-4994-A4AB-F68CE8D7094B}" type="pres">
      <dgm:prSet presAssocID="{222BED6A-F43E-4F61-A373-661984283F36}" presName="Accent" presStyleLbl="node1" presStyleIdx="2" presStyleCnt="3"/>
      <dgm:spPr>
        <a:solidFill>
          <a:schemeClr val="accent4">
            <a:lumMod val="60000"/>
            <a:lumOff val="40000"/>
          </a:schemeClr>
        </a:solidFill>
      </dgm:spPr>
    </dgm:pt>
    <dgm:pt modelId="{8D2307CA-987E-4403-9C26-A7AAF8FA60D9}" type="pres">
      <dgm:prSet presAssocID="{222BED6A-F43E-4F61-A373-661984283F36}" presName="ParentBackground1" presStyleCnt="0"/>
      <dgm:spPr/>
    </dgm:pt>
    <dgm:pt modelId="{8ED56860-68E5-4912-8D81-60ABAEA1EE09}" type="pres">
      <dgm:prSet presAssocID="{222BED6A-F43E-4F61-A373-661984283F36}" presName="ParentBackground" presStyleLbl="fgAcc1" presStyleIdx="2" presStyleCnt="3"/>
      <dgm:spPr/>
    </dgm:pt>
    <dgm:pt modelId="{B41B1AC7-B986-45F7-B679-A8C9FF156321}" type="pres">
      <dgm:prSet presAssocID="{222BED6A-F43E-4F61-A373-661984283F36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AF576004-5113-4151-8DC8-8CBE4C6A0A82}" type="presOf" srcId="{7F742E75-98F3-4C5E-B660-6A9248572F96}" destId="{8A2E186F-0B54-49C1-9B1D-4017CBA4B66E}" srcOrd="1" destOrd="0" presId="urn:microsoft.com/office/officeart/2011/layout/CircleProcess"/>
    <dgm:cxn modelId="{83399343-80C7-489A-A976-7F37DE01539B}" type="presOf" srcId="{7F742E75-98F3-4C5E-B660-6A9248572F96}" destId="{F97FAC7C-0EDC-422A-B5D3-DC0CC003EC32}" srcOrd="0" destOrd="0" presId="urn:microsoft.com/office/officeart/2011/layout/CircleProcess"/>
    <dgm:cxn modelId="{2A1AD356-1623-4C93-BE4D-B96794C2D79B}" type="presOf" srcId="{24447764-51DB-49D2-9848-B60A3DBDB88B}" destId="{F2BC4B6F-51F9-459B-826C-ECB059960A94}" srcOrd="0" destOrd="0" presId="urn:microsoft.com/office/officeart/2011/layout/CircleProcess"/>
    <dgm:cxn modelId="{0B685B7E-2635-429E-8D87-014265B167B2}" type="presOf" srcId="{A90C8CA2-6171-4219-86D5-BDFEA557AFAE}" destId="{80A4F721-FCEE-4855-8CF0-69E972748E60}" srcOrd="0" destOrd="0" presId="urn:microsoft.com/office/officeart/2011/layout/CircleProcess"/>
    <dgm:cxn modelId="{B79E1287-DB95-49A3-AF80-62626E2F1B44}" srcId="{24447764-51DB-49D2-9848-B60A3DBDB88B}" destId="{A90C8CA2-6171-4219-86D5-BDFEA557AFAE}" srcOrd="2" destOrd="0" parTransId="{EE8F18AD-2E26-424D-A864-B401968BC3FA}" sibTransId="{712C1088-3069-41F6-8912-566D13420D92}"/>
    <dgm:cxn modelId="{803A7891-6E9E-45AF-AAF5-4CFDF662C0E5}" srcId="{24447764-51DB-49D2-9848-B60A3DBDB88B}" destId="{222BED6A-F43E-4F61-A373-661984283F36}" srcOrd="0" destOrd="0" parTransId="{71464532-C38C-4909-A9C1-4B8C2AA38FE8}" sibTransId="{A8CA4004-2A17-4837-B9B7-65838CBDBB26}"/>
    <dgm:cxn modelId="{C8F26F9D-BA00-47BB-A113-CB5CBA5EA4A0}" type="presOf" srcId="{222BED6A-F43E-4F61-A373-661984283F36}" destId="{B41B1AC7-B986-45F7-B679-A8C9FF156321}" srcOrd="1" destOrd="0" presId="urn:microsoft.com/office/officeart/2011/layout/CircleProcess"/>
    <dgm:cxn modelId="{945EF5C0-6C44-4DC2-A6CA-9631D968EA95}" type="presOf" srcId="{A90C8CA2-6171-4219-86D5-BDFEA557AFAE}" destId="{AC535E55-A2BF-432A-9C09-6FC8DF51690A}" srcOrd="1" destOrd="0" presId="urn:microsoft.com/office/officeart/2011/layout/CircleProcess"/>
    <dgm:cxn modelId="{7D1CABCF-4991-4D48-B8B7-ACBA8D3B814B}" srcId="{24447764-51DB-49D2-9848-B60A3DBDB88B}" destId="{7F742E75-98F3-4C5E-B660-6A9248572F96}" srcOrd="1" destOrd="0" parTransId="{5DBB9DCE-5495-436E-A98D-CFE6FCEDDC54}" sibTransId="{EFD6CA43-90BD-4BFE-A3C2-DD17219CC3EA}"/>
    <dgm:cxn modelId="{F79501E9-41DF-4AE7-A3B7-73CE2B237BA9}" type="presOf" srcId="{222BED6A-F43E-4F61-A373-661984283F36}" destId="{8ED56860-68E5-4912-8D81-60ABAEA1EE09}" srcOrd="0" destOrd="0" presId="urn:microsoft.com/office/officeart/2011/layout/CircleProcess"/>
    <dgm:cxn modelId="{F96024B4-4376-4B87-A1A5-6D62DE9920BF}" type="presParOf" srcId="{F2BC4B6F-51F9-459B-826C-ECB059960A94}" destId="{92DD0B9D-51A7-4872-990F-46ABACA3195F}" srcOrd="0" destOrd="0" presId="urn:microsoft.com/office/officeart/2011/layout/CircleProcess"/>
    <dgm:cxn modelId="{5C5DE1DC-AF3C-4942-9B37-968F66E9DD79}" type="presParOf" srcId="{92DD0B9D-51A7-4872-990F-46ABACA3195F}" destId="{63478D47-5A61-410A-9B3E-BD7434202308}" srcOrd="0" destOrd="0" presId="urn:microsoft.com/office/officeart/2011/layout/CircleProcess"/>
    <dgm:cxn modelId="{8AF2A234-ECF2-46EE-81E9-4D126DE78AC6}" type="presParOf" srcId="{F2BC4B6F-51F9-459B-826C-ECB059960A94}" destId="{08E72DBB-46FE-401F-B294-0D3EF4347A65}" srcOrd="1" destOrd="0" presId="urn:microsoft.com/office/officeart/2011/layout/CircleProcess"/>
    <dgm:cxn modelId="{94FE17C1-E136-4602-B06B-AF40F75486BC}" type="presParOf" srcId="{08E72DBB-46FE-401F-B294-0D3EF4347A65}" destId="{80A4F721-FCEE-4855-8CF0-69E972748E60}" srcOrd="0" destOrd="0" presId="urn:microsoft.com/office/officeart/2011/layout/CircleProcess"/>
    <dgm:cxn modelId="{67D56A74-F881-42F6-ADDE-BF9FF8F3CA00}" type="presParOf" srcId="{F2BC4B6F-51F9-459B-826C-ECB059960A94}" destId="{AC535E55-A2BF-432A-9C09-6FC8DF51690A}" srcOrd="2" destOrd="0" presId="urn:microsoft.com/office/officeart/2011/layout/CircleProcess"/>
    <dgm:cxn modelId="{B2FB11DD-E536-415A-9F76-B7CBF03583B4}" type="presParOf" srcId="{F2BC4B6F-51F9-459B-826C-ECB059960A94}" destId="{BFE82FCC-D309-48E8-9514-A1250678D53E}" srcOrd="3" destOrd="0" presId="urn:microsoft.com/office/officeart/2011/layout/CircleProcess"/>
    <dgm:cxn modelId="{18E42A02-B068-4937-ABAE-E4C3A6E9BAEB}" type="presParOf" srcId="{BFE82FCC-D309-48E8-9514-A1250678D53E}" destId="{E2EDB6BD-D70F-47AA-BC02-1EAC63FAFA3E}" srcOrd="0" destOrd="0" presId="urn:microsoft.com/office/officeart/2011/layout/CircleProcess"/>
    <dgm:cxn modelId="{28250C5C-0222-4F0E-9197-1C4BE81474C7}" type="presParOf" srcId="{F2BC4B6F-51F9-459B-826C-ECB059960A94}" destId="{CA57666B-22E4-4D93-9F98-BD544BF41908}" srcOrd="4" destOrd="0" presId="urn:microsoft.com/office/officeart/2011/layout/CircleProcess"/>
    <dgm:cxn modelId="{0A772166-8924-4444-8746-796BB5318C83}" type="presParOf" srcId="{CA57666B-22E4-4D93-9F98-BD544BF41908}" destId="{F97FAC7C-0EDC-422A-B5D3-DC0CC003EC32}" srcOrd="0" destOrd="0" presId="urn:microsoft.com/office/officeart/2011/layout/CircleProcess"/>
    <dgm:cxn modelId="{03ABCCBA-6692-4799-9CC4-30ADCD757954}" type="presParOf" srcId="{F2BC4B6F-51F9-459B-826C-ECB059960A94}" destId="{8A2E186F-0B54-49C1-9B1D-4017CBA4B66E}" srcOrd="5" destOrd="0" presId="urn:microsoft.com/office/officeart/2011/layout/CircleProcess"/>
    <dgm:cxn modelId="{632F31D6-BD16-4DAB-85C1-CCEA5EE82042}" type="presParOf" srcId="{F2BC4B6F-51F9-459B-826C-ECB059960A94}" destId="{DAFD2FCF-FDBD-4F8A-9259-8126F8D0D7BD}" srcOrd="6" destOrd="0" presId="urn:microsoft.com/office/officeart/2011/layout/CircleProcess"/>
    <dgm:cxn modelId="{74476B50-7DE5-4301-A4C5-766D07C5D4C4}" type="presParOf" srcId="{DAFD2FCF-FDBD-4F8A-9259-8126F8D0D7BD}" destId="{A072220D-EE61-4994-A4AB-F68CE8D7094B}" srcOrd="0" destOrd="0" presId="urn:microsoft.com/office/officeart/2011/layout/CircleProcess"/>
    <dgm:cxn modelId="{2AA1ACDC-D95A-4791-8236-B38704152BB9}" type="presParOf" srcId="{F2BC4B6F-51F9-459B-826C-ECB059960A94}" destId="{8D2307CA-987E-4403-9C26-A7AAF8FA60D9}" srcOrd="7" destOrd="0" presId="urn:microsoft.com/office/officeart/2011/layout/CircleProcess"/>
    <dgm:cxn modelId="{71119168-EDC1-471D-BD49-E28726BFDC8C}" type="presParOf" srcId="{8D2307CA-987E-4403-9C26-A7AAF8FA60D9}" destId="{8ED56860-68E5-4912-8D81-60ABAEA1EE09}" srcOrd="0" destOrd="0" presId="urn:microsoft.com/office/officeart/2011/layout/CircleProcess"/>
    <dgm:cxn modelId="{F3E2350D-D42B-470E-9078-442B837D5863}" type="presParOf" srcId="{F2BC4B6F-51F9-459B-826C-ECB059960A94}" destId="{B41B1AC7-B986-45F7-B679-A8C9FF156321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9C34C-16C4-44FB-B923-00DCA956A03A}">
      <dsp:nvSpPr>
        <dsp:cNvPr id="0" name=""/>
        <dsp:cNvSpPr/>
      </dsp:nvSpPr>
      <dsp:spPr>
        <a:xfrm>
          <a:off x="6947442" y="1092147"/>
          <a:ext cx="2037245" cy="2037350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3A73A7-6A88-4041-81E5-6362E40023DF}">
      <dsp:nvSpPr>
        <dsp:cNvPr id="0" name=""/>
        <dsp:cNvSpPr/>
      </dsp:nvSpPr>
      <dsp:spPr>
        <a:xfrm>
          <a:off x="7082855" y="1150581"/>
          <a:ext cx="1901837" cy="1901503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Integrated water management</a:t>
          </a:r>
          <a:endParaRPr lang="en-IN" sz="1400" kern="1200" dirty="0">
            <a:solidFill>
              <a:schemeClr val="bg1"/>
            </a:solidFill>
          </a:endParaRPr>
        </a:p>
      </dsp:txBody>
      <dsp:txXfrm>
        <a:off x="7354546" y="1422275"/>
        <a:ext cx="1358455" cy="1358114"/>
      </dsp:txXfrm>
    </dsp:sp>
    <dsp:sp modelId="{FF43CAA2-A5A3-44BC-A05B-0D52ABA1A743}">
      <dsp:nvSpPr>
        <dsp:cNvPr id="0" name=""/>
        <dsp:cNvSpPr/>
      </dsp:nvSpPr>
      <dsp:spPr>
        <a:xfrm rot="2700000">
          <a:off x="4921779" y="776866"/>
          <a:ext cx="2037279" cy="2037279"/>
        </a:xfrm>
        <a:prstGeom prst="teardrop">
          <a:avLst>
            <a:gd name="adj" fmla="val 100000"/>
          </a:avLst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D1211-5BC5-438E-AC16-699F972A98BC}">
      <dsp:nvSpPr>
        <dsp:cNvPr id="0" name=""/>
        <dsp:cNvSpPr/>
      </dsp:nvSpPr>
      <dsp:spPr>
        <a:xfrm>
          <a:off x="4998673" y="844933"/>
          <a:ext cx="1901837" cy="1901503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Sustainable building materials/technologies</a:t>
          </a:r>
          <a:endParaRPr lang="en-IN" sz="1400" kern="1200" dirty="0">
            <a:solidFill>
              <a:schemeClr val="bg1"/>
            </a:solidFill>
          </a:endParaRPr>
        </a:p>
      </dsp:txBody>
      <dsp:txXfrm>
        <a:off x="5270364" y="1116628"/>
        <a:ext cx="1358455" cy="1358114"/>
      </dsp:txXfrm>
    </dsp:sp>
    <dsp:sp modelId="{6D2540DB-BA95-4FD4-92FF-3A63807677E3}">
      <dsp:nvSpPr>
        <dsp:cNvPr id="0" name=""/>
        <dsp:cNvSpPr/>
      </dsp:nvSpPr>
      <dsp:spPr>
        <a:xfrm rot="2700000">
          <a:off x="2825128" y="776866"/>
          <a:ext cx="2037279" cy="2037279"/>
        </a:xfrm>
        <a:prstGeom prst="teardrop">
          <a:avLst>
            <a:gd name="adj" fmla="val 100000"/>
          </a:avLst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A4B38-9A72-4C47-B404-F8A1BD9C5C8E}">
      <dsp:nvSpPr>
        <dsp:cNvPr id="0" name=""/>
        <dsp:cNvSpPr/>
      </dsp:nvSpPr>
      <dsp:spPr>
        <a:xfrm>
          <a:off x="2893286" y="844933"/>
          <a:ext cx="1901837" cy="1901503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Energy management</a:t>
          </a:r>
          <a:endParaRPr lang="en-IN" sz="1400" kern="1200" dirty="0">
            <a:solidFill>
              <a:schemeClr val="bg1"/>
            </a:solidFill>
          </a:endParaRPr>
        </a:p>
      </dsp:txBody>
      <dsp:txXfrm>
        <a:off x="3164977" y="1116628"/>
        <a:ext cx="1358455" cy="1358114"/>
      </dsp:txXfrm>
    </dsp:sp>
    <dsp:sp modelId="{C4B45C0D-8FDB-4592-A0D8-6B6EB6AABAE1}">
      <dsp:nvSpPr>
        <dsp:cNvPr id="0" name=""/>
        <dsp:cNvSpPr/>
      </dsp:nvSpPr>
      <dsp:spPr>
        <a:xfrm rot="2700000">
          <a:off x="719741" y="776866"/>
          <a:ext cx="2037279" cy="2037279"/>
        </a:xfrm>
        <a:prstGeom prst="teardrop">
          <a:avLst>
            <a:gd name="adj" fmla="val 100000"/>
          </a:avLst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4C308-B86E-438A-966B-0D17F4EE7FF1}">
      <dsp:nvSpPr>
        <dsp:cNvPr id="0" name=""/>
        <dsp:cNvSpPr/>
      </dsp:nvSpPr>
      <dsp:spPr>
        <a:xfrm>
          <a:off x="787899" y="844933"/>
          <a:ext cx="1901837" cy="1901503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Passive architecture design</a:t>
          </a:r>
          <a:endParaRPr lang="en-IN" sz="1400" kern="1200" dirty="0">
            <a:solidFill>
              <a:schemeClr val="bg1"/>
            </a:solidFill>
          </a:endParaRPr>
        </a:p>
      </dsp:txBody>
      <dsp:txXfrm>
        <a:off x="1059590" y="1116628"/>
        <a:ext cx="1358455" cy="1358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78D47-5A61-410A-9B3E-BD7434202308}">
      <dsp:nvSpPr>
        <dsp:cNvPr id="0" name=""/>
        <dsp:cNvSpPr/>
      </dsp:nvSpPr>
      <dsp:spPr>
        <a:xfrm>
          <a:off x="5113388" y="1011851"/>
          <a:ext cx="2230550" cy="2230962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4F721-FCEE-4855-8CF0-69E972748E60}">
      <dsp:nvSpPr>
        <dsp:cNvPr id="0" name=""/>
        <dsp:cNvSpPr/>
      </dsp:nvSpPr>
      <dsp:spPr>
        <a:xfrm>
          <a:off x="5175413" y="1007335"/>
          <a:ext cx="2082427" cy="2082205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Construction workers health and safety (during construction)</a:t>
          </a:r>
          <a:endParaRPr lang="en-IN" sz="1400" kern="1200" dirty="0">
            <a:solidFill>
              <a:schemeClr val="bg1"/>
            </a:solidFill>
          </a:endParaRPr>
        </a:p>
      </dsp:txBody>
      <dsp:txXfrm>
        <a:off x="5473110" y="1304849"/>
        <a:ext cx="1487033" cy="1487178"/>
      </dsp:txXfrm>
    </dsp:sp>
    <dsp:sp modelId="{E2EDB6BD-D70F-47AA-BC02-1EAC63FAFA3E}">
      <dsp:nvSpPr>
        <dsp:cNvPr id="0" name=""/>
        <dsp:cNvSpPr/>
      </dsp:nvSpPr>
      <dsp:spPr>
        <a:xfrm rot="2700000">
          <a:off x="2810737" y="1014548"/>
          <a:ext cx="2225177" cy="2225177"/>
        </a:xfrm>
        <a:prstGeom prst="teardrop">
          <a:avLst>
            <a:gd name="adj" fmla="val 100000"/>
          </a:avLst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FAC7C-0EDC-422A-B5D3-DC0CC003EC32}">
      <dsp:nvSpPr>
        <dsp:cNvPr id="0" name=""/>
        <dsp:cNvSpPr/>
      </dsp:nvSpPr>
      <dsp:spPr>
        <a:xfrm>
          <a:off x="2882112" y="1086230"/>
          <a:ext cx="2082427" cy="2082205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Renewable energy utilization</a:t>
          </a:r>
          <a:endParaRPr lang="en-IN" sz="1400" kern="1200" dirty="0">
            <a:solidFill>
              <a:schemeClr val="bg1"/>
            </a:solidFill>
          </a:endParaRPr>
        </a:p>
      </dsp:txBody>
      <dsp:txXfrm>
        <a:off x="3179809" y="1383744"/>
        <a:ext cx="1487033" cy="1487178"/>
      </dsp:txXfrm>
    </dsp:sp>
    <dsp:sp modelId="{A072220D-EE61-4994-A4AB-F68CE8D7094B}">
      <dsp:nvSpPr>
        <dsp:cNvPr id="0" name=""/>
        <dsp:cNvSpPr/>
      </dsp:nvSpPr>
      <dsp:spPr>
        <a:xfrm rot="2700000">
          <a:off x="505399" y="1014548"/>
          <a:ext cx="2225177" cy="2225177"/>
        </a:xfrm>
        <a:prstGeom prst="teardrop">
          <a:avLst>
            <a:gd name="adj" fmla="val 100000"/>
          </a:avLst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56860-68E5-4912-8D81-60ABAEA1EE09}">
      <dsp:nvSpPr>
        <dsp:cNvPr id="0" name=""/>
        <dsp:cNvSpPr/>
      </dsp:nvSpPr>
      <dsp:spPr>
        <a:xfrm>
          <a:off x="576774" y="1086230"/>
          <a:ext cx="2082427" cy="2082205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Site management (during construction)</a:t>
          </a:r>
          <a:endParaRPr lang="en-IN" sz="1400" kern="1200" dirty="0">
            <a:solidFill>
              <a:schemeClr val="bg1"/>
            </a:solidFill>
          </a:endParaRPr>
        </a:p>
      </dsp:txBody>
      <dsp:txXfrm>
        <a:off x="874471" y="1383744"/>
        <a:ext cx="1487033" cy="1487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griha-council-9aa00a94/" TargetMode="External"/><Relationship Id="rId2" Type="http://schemas.openxmlformats.org/officeDocument/2006/relationships/hyperlink" Target="mailto:griha.awards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x.com/grihacouncil?s=21&amp;t=bBwkW-oCEPwmc0_4M9NSig" TargetMode="External"/><Relationship Id="rId5" Type="http://schemas.openxmlformats.org/officeDocument/2006/relationships/hyperlink" Target="https://www.instagram.com/grihacouncil/?igshid=MTRrdWVkNjR6MDFjcA%3D%3D&amp;utm_source=qr" TargetMode="External"/><Relationship Id="rId4" Type="http://schemas.openxmlformats.org/officeDocument/2006/relationships/hyperlink" Target="https://www.facebook.com/griha.counci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CCECFF"/>
            </a:gs>
            <a:gs pos="64000">
              <a:schemeClr val="bg2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ollage of photos of buildings&#10;&#10;Description automatically generated">
            <a:extLst>
              <a:ext uri="{FF2B5EF4-FFF2-40B4-BE49-F238E27FC236}">
                <a16:creationId xmlns:a16="http://schemas.microsoft.com/office/drawing/2014/main" id="{2691AF83-6314-4BDC-04BC-2F67A79B3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7265F65-DA63-2DA3-EBA9-13052FE19A47}"/>
              </a:ext>
            </a:extLst>
          </p:cNvPr>
          <p:cNvSpPr/>
          <p:nvPr/>
        </p:nvSpPr>
        <p:spPr>
          <a:xfrm>
            <a:off x="2454442" y="5919537"/>
            <a:ext cx="6849979" cy="5133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FOR GRIHA REGISTERED PROJECTS</a:t>
            </a:r>
            <a:endParaRPr lang="en-IN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750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7934" y="469900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Summary </a:t>
            </a:r>
            <a:r>
              <a:rPr lang="en-US" sz="1400" dirty="0">
                <a:solidFill>
                  <a:schemeClr val="bg1"/>
                </a:solidFill>
              </a:rPr>
              <a:t>(Refer as per category)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036B6D-3753-F950-13C7-F7A5417F8C1E}"/>
              </a:ext>
            </a:extLst>
          </p:cNvPr>
          <p:cNvSpPr txBox="1"/>
          <p:nvPr/>
        </p:nvSpPr>
        <p:spPr>
          <a:xfrm>
            <a:off x="1586748" y="1166841"/>
            <a:ext cx="9786025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 Integrated water management –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Briefly describe the water management strategies to reduce building and landscape water consumption. 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Reduction in landscape water consumption (%) 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Reduction in building water consumption (%) 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Water Performance Index (WPI) of the project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Mention the flow rate of plumbing system installed in the project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List of native and exotic species planted on site.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Irrigation system installed in the project.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Water used for various purposes meets the Bureau of Indian Standards (BIS)</a:t>
            </a:r>
            <a:endParaRPr lang="en-IN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Type and capacity of STP installed in the project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Briefly describe the treatment and segregation of wastewater (into grey water and black water) separately in the project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Recycling and reusing treated wastewater in the project (Water balance diagram). 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Provision of rainwater harvesting pits and rainwater storage in the project.</a:t>
            </a:r>
          </a:p>
          <a:p>
            <a:endParaRPr lang="en-IN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576041-0703-E18C-7136-73CAD395D75F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8693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4442" y="495300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Summary </a:t>
            </a:r>
            <a:r>
              <a:rPr lang="en-US" sz="1400" dirty="0">
                <a:solidFill>
                  <a:schemeClr val="bg1"/>
                </a:solidFill>
              </a:rPr>
              <a:t>(Refer as per category)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036B6D-3753-F950-13C7-F7A5417F8C1E}"/>
              </a:ext>
            </a:extLst>
          </p:cNvPr>
          <p:cNvSpPr txBox="1"/>
          <p:nvPr/>
        </p:nvSpPr>
        <p:spPr>
          <a:xfrm>
            <a:off x="1586748" y="1166841"/>
            <a:ext cx="9786025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 Renewable energy utilization (solar PV, solar hot water, wind, biomass etc.) –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Overall energy consumption of internal artificial lighting and space conditioning</a:t>
            </a:r>
            <a:endParaRPr lang="en-IN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Percentage of renewable energy system to offset the energy consumption for internal artificial lighting and space conditioning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Rated capacity of renewable energy system installed in the project.</a:t>
            </a:r>
          </a:p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6. Site management (During construction) –</a:t>
            </a:r>
          </a:p>
          <a:p>
            <a:pPr marL="982980" marR="0" lvl="1" indent="-34290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List of key features of </a:t>
            </a:r>
            <a:r>
              <a:rPr kumimoji="0" lang="en-IN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best site management practices opted during construction along with photographs. </a:t>
            </a:r>
          </a:p>
          <a:p>
            <a:pPr marL="982980" marR="0" lvl="1" indent="-34290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IN" sz="17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Strategies to reduce potable water during construction phase.</a:t>
            </a:r>
          </a:p>
          <a:p>
            <a:pPr marL="982980" marR="0" lvl="1" indent="-34290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Site logistic plan of the project.</a:t>
            </a:r>
          </a:p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7. Construction workers health and safety (During construction) –</a:t>
            </a:r>
            <a:endParaRPr kumimoji="0" lang="en-IN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82980" marR="0" lvl="1" indent="-34290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List of key features of the initiatives taken </a:t>
            </a:r>
            <a:r>
              <a:rPr kumimoji="0" lang="en-IN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for construction workers working in the project along with photographs.</a:t>
            </a:r>
          </a:p>
          <a:p>
            <a:pPr marL="982980" marR="0" lvl="1" indent="-34290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IN" sz="17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Provision of creche facility, grocery shop provided on site/at labour accommodation.</a:t>
            </a:r>
            <a:endParaRPr kumimoji="0" lang="en-IN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D61D90-B46C-2C3D-BA25-5A94EFF09A54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6544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56CCD-FF4A-A3A9-3BE5-5E2F27A3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Contact details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81E4A-F015-BC67-836D-6B8929069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131" y="832010"/>
            <a:ext cx="3521184" cy="399782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Contact person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Name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Designation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Organization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Mobile no.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Email id – </a:t>
            </a:r>
          </a:p>
          <a:p>
            <a:endParaRPr lang="en-IN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AF6B59-BAFC-3DB6-3BE6-9B3AD8E9597A}"/>
              </a:ext>
            </a:extLst>
          </p:cNvPr>
          <p:cNvSpPr txBox="1">
            <a:spLocks/>
          </p:cNvSpPr>
          <p:nvPr/>
        </p:nvSpPr>
        <p:spPr>
          <a:xfrm>
            <a:off x="1488848" y="4312986"/>
            <a:ext cx="6931069" cy="554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Nominees for the award evening– </a:t>
            </a:r>
          </a:p>
          <a:p>
            <a:endParaRPr lang="en-IN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FB2A35E-0D16-ACB5-EB64-80C8ACC6C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939230"/>
              </p:ext>
            </p:extLst>
          </p:nvPr>
        </p:nvGraphicFramePr>
        <p:xfrm>
          <a:off x="2094231" y="4880638"/>
          <a:ext cx="5029196" cy="163049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97134">
                  <a:extLst>
                    <a:ext uri="{9D8B030D-6E8A-4147-A177-3AD203B41FA5}">
                      <a16:colId xmlns:a16="http://schemas.microsoft.com/office/drawing/2014/main" val="55865195"/>
                    </a:ext>
                  </a:extLst>
                </a:gridCol>
                <a:gridCol w="1330713">
                  <a:extLst>
                    <a:ext uri="{9D8B030D-6E8A-4147-A177-3AD203B41FA5}">
                      <a16:colId xmlns:a16="http://schemas.microsoft.com/office/drawing/2014/main" val="662470246"/>
                    </a:ext>
                  </a:extLst>
                </a:gridCol>
                <a:gridCol w="1094221">
                  <a:extLst>
                    <a:ext uri="{9D8B030D-6E8A-4147-A177-3AD203B41FA5}">
                      <a16:colId xmlns:a16="http://schemas.microsoft.com/office/drawing/2014/main" val="1570255171"/>
                    </a:ext>
                  </a:extLst>
                </a:gridCol>
                <a:gridCol w="1807128">
                  <a:extLst>
                    <a:ext uri="{9D8B030D-6E8A-4147-A177-3AD203B41FA5}">
                      <a16:colId xmlns:a16="http://schemas.microsoft.com/office/drawing/2014/main" val="1565908119"/>
                    </a:ext>
                  </a:extLst>
                </a:gridCol>
              </a:tblGrid>
              <a:tr h="407623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S.No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Name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Email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Phone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166418"/>
                  </a:ext>
                </a:extLst>
              </a:tr>
              <a:tr h="407623"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596915"/>
                  </a:ext>
                </a:extLst>
              </a:tr>
              <a:tr h="407623"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336880"/>
                  </a:ext>
                </a:extLst>
              </a:tr>
              <a:tr h="407623"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32940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9257963-F517-3A8C-5748-003E19D166A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0789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ogo of a building with a leaf&#10;&#10;Description automatically generated with low confidence">
            <a:extLst>
              <a:ext uri="{FF2B5EF4-FFF2-40B4-BE49-F238E27FC236}">
                <a16:creationId xmlns:a16="http://schemas.microsoft.com/office/drawing/2014/main" id="{17C63461-980E-9935-9E81-9BE94C6FF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76" t="21504" r="27231" b="16958"/>
          <a:stretch/>
        </p:blipFill>
        <p:spPr>
          <a:xfrm>
            <a:off x="4780081" y="1819518"/>
            <a:ext cx="3270465" cy="321896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2E753F1-AFF0-8511-0952-2A388BF57222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59EF71-FA0A-625D-28A7-F82DA5CF9661}"/>
              </a:ext>
            </a:extLst>
          </p:cNvPr>
          <p:cNvSpPr/>
          <p:nvPr/>
        </p:nvSpPr>
        <p:spPr>
          <a:xfrm>
            <a:off x="-1" y="0"/>
            <a:ext cx="104503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591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294" y="874317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Guidelines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5755B-81E6-53C4-127E-18D77C56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042697"/>
            <a:ext cx="9982199" cy="4916557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6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participation in the aforementioned award category, the project team should fill the presentation template that is given with the guidelines, in .pptx format.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6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Project team must explain their strategies as per the instructions given under in the subsequent slides and support it with pictures.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6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Separate presentations for each attempted category need to be submitted.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6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team may mention their ongoing or completed interventions.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6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Winners will be felicitated during the 16</a:t>
            </a:r>
            <a:r>
              <a:rPr lang="en-US" sz="6400" baseline="30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6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GRIHA Summit on </a:t>
            </a:r>
            <a:r>
              <a:rPr lang="en-US" sz="6400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en-US" sz="6400" u="sng" baseline="30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6400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December 2024.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6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Please submit your entries at </a:t>
            </a:r>
            <a:r>
              <a:rPr lang="en-US" sz="6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griha.awards@gmail.com</a:t>
            </a:r>
            <a:r>
              <a:rPr lang="en-US" sz="6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6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 or before </a:t>
            </a:r>
            <a:r>
              <a:rPr lang="en-US" sz="6400" b="1" u="sng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18</a:t>
            </a:r>
            <a:r>
              <a:rPr lang="en-US" sz="6400" b="1" u="sng" baseline="300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6400" b="1" u="sng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October </a:t>
            </a:r>
            <a:r>
              <a:rPr lang="en-US" sz="6400" b="1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2024</a:t>
            </a:r>
            <a:r>
              <a:rPr lang="en-US" sz="6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6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any further queries, please get in touch with us at </a:t>
            </a:r>
            <a:r>
              <a:rPr lang="en-US" sz="6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griha.awards@gmail.com</a:t>
            </a:r>
            <a:r>
              <a:rPr lang="en-US" sz="6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6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Connect on our social media handles for updates</a:t>
            </a:r>
          </a:p>
          <a:p>
            <a:pPr algn="l" fontAlgn="base"/>
            <a:r>
              <a:rPr lang="en-US" sz="64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LinkedIn</a:t>
            </a:r>
            <a:r>
              <a:rPr lang="en-US" sz="64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  |  </a:t>
            </a:r>
            <a:r>
              <a:rPr lang="en-US" sz="64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Facebook</a:t>
            </a:r>
            <a:r>
              <a:rPr lang="en-US" sz="64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  |  </a:t>
            </a:r>
            <a:r>
              <a:rPr lang="en-US" sz="64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Instagram</a:t>
            </a:r>
            <a:r>
              <a:rPr lang="en-US" sz="64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  |  </a:t>
            </a:r>
            <a:r>
              <a:rPr lang="en-US" sz="64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 (Formerly Twitter)</a:t>
            </a:r>
            <a:endParaRPr lang="en-US" sz="6400" b="0" i="0" dirty="0">
              <a:solidFill>
                <a:srgbClr val="00B0F0"/>
              </a:solidFill>
              <a:effectLst/>
              <a:highlight>
                <a:srgbClr val="FFFFFF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9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9AC56D-F79D-0776-825C-E20467796761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120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294" y="874317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Project brief</a:t>
            </a:r>
            <a:endParaRPr lang="en-IN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0FD5F03-8D15-FE94-C094-A3D37681E1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175344"/>
              </p:ext>
            </p:extLst>
          </p:nvPr>
        </p:nvGraphicFramePr>
        <p:xfrm>
          <a:off x="2197894" y="1603340"/>
          <a:ext cx="7796212" cy="4719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25758">
                  <a:extLst>
                    <a:ext uri="{9D8B030D-6E8A-4147-A177-3AD203B41FA5}">
                      <a16:colId xmlns:a16="http://schemas.microsoft.com/office/drawing/2014/main" val="1174631388"/>
                    </a:ext>
                  </a:extLst>
                </a:gridCol>
                <a:gridCol w="2970454">
                  <a:extLst>
                    <a:ext uri="{9D8B030D-6E8A-4147-A177-3AD203B41FA5}">
                      <a16:colId xmlns:a16="http://schemas.microsoft.com/office/drawing/2014/main" val="16817803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263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 of the project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247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GRIHA project code*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652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Location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436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Site area (sqm.)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937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Built-up area (sqm.)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425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No. of building blocks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348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 of building blocks (If blocks are more the 1)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04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No. of Floors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255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Building typology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486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of building (AC/Non-AC/Mixed mode)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578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no. of occupants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329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A803227-70BF-A287-F94F-8E68F5A79A2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5765B5-0529-A3F0-787A-C744B3B0D975}"/>
              </a:ext>
            </a:extLst>
          </p:cNvPr>
          <p:cNvSpPr txBox="1"/>
          <p:nvPr/>
        </p:nvSpPr>
        <p:spPr>
          <a:xfrm>
            <a:off x="1089891" y="6483925"/>
            <a:ext cx="101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</a:rPr>
              <a:t>* Projects registered under Precertification will not be considered.</a:t>
            </a:r>
          </a:p>
        </p:txBody>
      </p:sp>
    </p:spTree>
    <p:extLst>
      <p:ext uri="{BB962C8B-B14F-4D97-AF65-F5344CB8AC3E}">
        <p14:creationId xmlns:p14="http://schemas.microsoft.com/office/powerpoint/2010/main" val="29281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294" y="874317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Categories</a:t>
            </a:r>
            <a:br>
              <a:rPr lang="en-US" dirty="0">
                <a:solidFill>
                  <a:schemeClr val="bg1"/>
                </a:solidFill>
              </a:rPr>
            </a:br>
            <a:endParaRPr lang="en-IN" sz="1800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F9DD88E-18C3-FD19-5F37-525BB39F60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801781"/>
              </p:ext>
            </p:extLst>
          </p:nvPr>
        </p:nvGraphicFramePr>
        <p:xfrm>
          <a:off x="1509062" y="1550503"/>
          <a:ext cx="9370973" cy="3591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68516F7-8EB0-36CA-7123-3B69F4CDE5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9313468"/>
              </p:ext>
            </p:extLst>
          </p:nvPr>
        </p:nvGraphicFramePr>
        <p:xfrm>
          <a:off x="1954294" y="3180359"/>
          <a:ext cx="7388489" cy="425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D04B219-109D-5083-140F-AB1E4B83A28E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6442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5755B-81E6-53C4-127E-18D77C56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6834" y="490330"/>
            <a:ext cx="7958331" cy="61092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CATEGORY:</a:t>
            </a:r>
          </a:p>
          <a:p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Mention the category in which project is applying for Exemplary Performance Award</a:t>
            </a:r>
          </a:p>
          <a:p>
            <a:pPr marL="0" indent="0">
              <a:buNone/>
            </a:pPr>
            <a:endParaRPr lang="en-US" sz="17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PROJECT IMAGE:</a:t>
            </a: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High resolution image of the project (for website &amp; social media)</a:t>
            </a:r>
          </a:p>
          <a:p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(Please provide Image in JPG format) </a:t>
            </a:r>
          </a:p>
          <a:p>
            <a:pPr marL="0" indent="0">
              <a:buNone/>
            </a:pPr>
            <a:r>
              <a:rPr lang="en-US" sz="17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Please submit the presentation in </a:t>
            </a:r>
            <a:r>
              <a:rPr lang="en-IN" sz="17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.PPTX format.</a:t>
            </a:r>
          </a:p>
          <a:p>
            <a:endParaRPr lang="en-IN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FDFB4B-C5AF-A33D-F75B-50DBE7BDD60F}"/>
              </a:ext>
            </a:extLst>
          </p:cNvPr>
          <p:cNvSpPr/>
          <p:nvPr/>
        </p:nvSpPr>
        <p:spPr>
          <a:xfrm>
            <a:off x="2252869" y="2282686"/>
            <a:ext cx="4572000" cy="2292626"/>
          </a:xfrm>
          <a:prstGeom prst="rect">
            <a:avLst/>
          </a:prstGeom>
          <a:noFill/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88498F-B49B-B739-F70E-41D47837806E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7496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294" y="874317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Project Explanation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5755B-81E6-53C4-127E-18D77C56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6522" y="1510746"/>
            <a:ext cx="8256103" cy="50358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sz="2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 Energy management –</a:t>
            </a:r>
            <a:endParaRPr lang="en-IN" sz="2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2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team needs to demonstrate optimization of energy consumption through efficient lighting/ HVAC/ system designing</a:t>
            </a:r>
            <a:endParaRPr lang="en-IN" sz="2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2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If the project team has an efficient operation and maintenance protocol which can optimize energy consumption of the project</a:t>
            </a:r>
          </a:p>
          <a:p>
            <a:pPr marL="0" indent="0">
              <a:buNone/>
            </a:pPr>
            <a:r>
              <a:rPr lang="en-IN" sz="2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2.Passive architecture design –</a:t>
            </a:r>
            <a:endParaRPr lang="en-IN" sz="2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2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team needs to demonstrate the strategies in which natural site features (topographical/microclimatic) can be protected and incorporated into the project design.</a:t>
            </a:r>
          </a:p>
          <a:p>
            <a:pPr marL="0" indent="0">
              <a:buNone/>
            </a:pPr>
            <a:r>
              <a:rPr lang="en-IN" sz="2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 Sustainable building materials /technologies –</a:t>
            </a:r>
            <a:endParaRPr lang="en-IN" sz="2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2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team needs to demonstrate the use of locally available  materials and material with high recycle content(like fly-ash or any other BIS recommended waste)</a:t>
            </a:r>
            <a:endParaRPr lang="en-IN" sz="2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2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If the project is using any innovative </a:t>
            </a:r>
            <a:r>
              <a:rPr lang="en-US" sz="2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technologies and materials to reduce carbon footprint in the project.</a:t>
            </a:r>
            <a:endParaRPr lang="en-IN" sz="2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88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294" y="874317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Project Explanation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5755B-81E6-53C4-127E-18D77C56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294" y="1510746"/>
            <a:ext cx="7958331" cy="491655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IN" sz="6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 Integrated water management –</a:t>
            </a:r>
            <a:endParaRPr lang="en-IN" sz="6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6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team needs to demonstrate the water saving, recycling and reuse on site (towards net zero/ net positive approach)</a:t>
            </a:r>
            <a:endParaRPr lang="en-IN" sz="6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6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If the project is implementing any innovative storm water management scheme</a:t>
            </a:r>
            <a:endParaRPr lang="en-IN" sz="6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6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 Renewable energy utilization –</a:t>
            </a:r>
            <a:endParaRPr lang="en-IN" sz="6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6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team needs to demonstrate the renewable energy generation on site (towards net zero/ net positive energy approach)</a:t>
            </a:r>
            <a:endParaRPr lang="en-IN" sz="6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6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6. Site management (During construction) –</a:t>
            </a:r>
            <a:endParaRPr lang="en-IN" sz="6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6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team needs to demonstrate the best site management practices during construction</a:t>
            </a:r>
            <a:r>
              <a:rPr lang="en-IN" sz="6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 </a:t>
            </a:r>
            <a:endParaRPr lang="en-IN" sz="6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6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7. Construction workers health and safety (During construction) –</a:t>
            </a:r>
            <a:endParaRPr lang="en-IN" sz="6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IN" sz="6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project team needs to demonstrate the safe, healthy and hygienic working &amp; living conditions for construction workers working in the project.</a:t>
            </a:r>
            <a:endParaRPr lang="en-IN" sz="6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72D3C6-771B-94AA-0E76-D5CA51F2A911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2476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8782" y="538606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Summary </a:t>
            </a:r>
            <a:r>
              <a:rPr lang="en-US" sz="1400" dirty="0">
                <a:solidFill>
                  <a:schemeClr val="bg1"/>
                </a:solidFill>
              </a:rPr>
              <a:t>(Refer as per category)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036B6D-3753-F950-13C7-F7A5417F8C1E}"/>
              </a:ext>
            </a:extLst>
          </p:cNvPr>
          <p:cNvSpPr txBox="1"/>
          <p:nvPr/>
        </p:nvSpPr>
        <p:spPr>
          <a:xfrm>
            <a:off x="1586748" y="1166841"/>
            <a:ext cx="9786025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1. Energy management –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List the strategies opted in the project to reduce the energy consumption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SHGC of glass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WWR and SRR of project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Brief about HVAC system installed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Specifications of HVAC system installed 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Others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Type of internal and external lighting fixtures installed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ECBC compliance report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Efficiency of motors and pumps installed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Operation and maintenance 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O&amp;M policy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Training for maintenance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Contract for O&amp;M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List of maintenance team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List of energy meters such as HVAC, RE, external lighting, common area, etc. installed in the project.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Reduction of energy consumption (%)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Benchmark EPI: ……….</a:t>
            </a:r>
            <a:r>
              <a:rPr lang="en-US" sz="17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KWh</a:t>
            </a: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/ m</a:t>
            </a:r>
            <a:r>
              <a:rPr lang="en-US" sz="1700" baseline="30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2</a:t>
            </a: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/year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Proposed EPI: ………</a:t>
            </a:r>
            <a:r>
              <a:rPr lang="en-US" sz="17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KWh</a:t>
            </a: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/ m</a:t>
            </a:r>
            <a:r>
              <a:rPr lang="en-US" sz="1700" baseline="30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2</a:t>
            </a: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/year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3C17D1-385D-2838-B74F-FEBC91AF52AD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2071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8782" y="628226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Summary </a:t>
            </a:r>
            <a:r>
              <a:rPr lang="en-US" sz="1400" dirty="0">
                <a:solidFill>
                  <a:schemeClr val="bg1"/>
                </a:solidFill>
              </a:rPr>
              <a:t>(Refer as per category)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036B6D-3753-F950-13C7-F7A5417F8C1E}"/>
              </a:ext>
            </a:extLst>
          </p:cNvPr>
          <p:cNvSpPr txBox="1"/>
          <p:nvPr/>
        </p:nvSpPr>
        <p:spPr>
          <a:xfrm>
            <a:off x="1586748" y="1166841"/>
            <a:ext cx="9786025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2. Passive architecture design –</a:t>
            </a:r>
          </a:p>
          <a:p>
            <a:pPr marL="1097280" marR="0" lvl="1" indent="-45720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List the strategies opted in the project</a:t>
            </a:r>
          </a:p>
          <a:p>
            <a:pPr marL="1097280" marR="0" lvl="1" indent="-45720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Impact analysis (simulations, calculations, etc.)</a:t>
            </a:r>
          </a:p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3. Sustainable building materials /technologies –</a:t>
            </a:r>
          </a:p>
          <a:p>
            <a:pPr marL="1097280" marR="0" lvl="1" indent="-45720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List the materials/technologies used in the project</a:t>
            </a:r>
          </a:p>
          <a:p>
            <a:pPr marL="1737360" marR="0" lvl="2" indent="-45720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Structural application</a:t>
            </a:r>
          </a:p>
          <a:p>
            <a:pPr marL="1737360" marR="0" lvl="2" indent="-45720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Materials used in wall</a:t>
            </a:r>
          </a:p>
          <a:p>
            <a:pPr marL="1737360" marR="0" lvl="2" indent="-45720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Materials used in roof</a:t>
            </a:r>
          </a:p>
          <a:p>
            <a:pPr marL="1737360" marR="0" lvl="2" indent="-45720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Interior finishes</a:t>
            </a:r>
          </a:p>
          <a:p>
            <a:pPr marL="1737360" marR="0" lvl="2" indent="-45720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Exterior finishes</a:t>
            </a:r>
          </a:p>
          <a:p>
            <a:pPr marL="1097280" marR="0" lvl="1" indent="-45720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7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*Basis carbon estimation (copy of BOQ and carbon calculation sheet) </a:t>
            </a:r>
          </a:p>
          <a:p>
            <a:pPr marL="1097280" marR="0" lvl="1" indent="-45720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Prepare an inventory specifying the distances</a:t>
            </a:r>
            <a:r>
              <a:rPr lang="en-US" sz="17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for sources the raw material to the site on geographical map.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18B58F-1C9B-6872-0CF2-EBB402EB181B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EA297C-A751-A173-2C6E-505BE2051ACF}"/>
              </a:ext>
            </a:extLst>
          </p:cNvPr>
          <p:cNvSpPr txBox="1"/>
          <p:nvPr/>
        </p:nvSpPr>
        <p:spPr>
          <a:xfrm>
            <a:off x="1228436" y="6012873"/>
            <a:ext cx="947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*It is recommended to perform the carbon calculations through validated tools. However, project teams may submit manual calculations with supporting data references.    </a:t>
            </a:r>
          </a:p>
        </p:txBody>
      </p:sp>
    </p:spTree>
    <p:extLst>
      <p:ext uri="{BB962C8B-B14F-4D97-AF65-F5344CB8AC3E}">
        <p14:creationId xmlns:p14="http://schemas.microsoft.com/office/powerpoint/2010/main" val="3833803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1">
      <a:dk1>
        <a:sysClr val="windowText" lastClr="000000"/>
      </a:dk1>
      <a:lt1>
        <a:sysClr val="window" lastClr="FFFFFF"/>
      </a:lt1>
      <a:dk2>
        <a:srgbClr val="FFFFFF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</TotalTime>
  <Words>1128</Words>
  <Application>Microsoft Office PowerPoint</Application>
  <PresentationFormat>Widescreen</PresentationFormat>
  <Paragraphs>139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Cambria</vt:lpstr>
      <vt:lpstr>Courier New</vt:lpstr>
      <vt:lpstr>MS Shell Dlg 2</vt:lpstr>
      <vt:lpstr>Wingdings</vt:lpstr>
      <vt:lpstr>Wingdings 3</vt:lpstr>
      <vt:lpstr>Madison</vt:lpstr>
      <vt:lpstr>PowerPoint Presentation</vt:lpstr>
      <vt:lpstr>Guidelines</vt:lpstr>
      <vt:lpstr>Project brief</vt:lpstr>
      <vt:lpstr>Categories </vt:lpstr>
      <vt:lpstr>PowerPoint Presentation</vt:lpstr>
      <vt:lpstr>Project Explanation</vt:lpstr>
      <vt:lpstr>Project Explanation</vt:lpstr>
      <vt:lpstr>Summary (Refer as per category)</vt:lpstr>
      <vt:lpstr>Summary (Refer as per category)</vt:lpstr>
      <vt:lpstr>Summary (Refer as per category)</vt:lpstr>
      <vt:lpstr>Summary (Refer as per category)</vt:lpstr>
      <vt:lpstr>Contact details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GRIHA Exemplary Performance awards</dc:title>
  <dc:creator>Ms Sakshi Singhal</dc:creator>
  <cp:lastModifiedBy>Ichhita Handa</cp:lastModifiedBy>
  <cp:revision>22</cp:revision>
  <dcterms:created xsi:type="dcterms:W3CDTF">2023-06-20T05:40:20Z</dcterms:created>
  <dcterms:modified xsi:type="dcterms:W3CDTF">2024-09-20T09:54:51Z</dcterms:modified>
</cp:coreProperties>
</file>